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78" r:id="rId6"/>
    <p:sldId id="270" r:id="rId7"/>
    <p:sldId id="271" r:id="rId8"/>
    <p:sldId id="273" r:id="rId9"/>
    <p:sldId id="272" r:id="rId10"/>
    <p:sldId id="267" r:id="rId11"/>
    <p:sldId id="274" r:id="rId12"/>
    <p:sldId id="275" r:id="rId13"/>
    <p:sldId id="276" r:id="rId14"/>
    <p:sldId id="277" r:id="rId15"/>
    <p:sldId id="279" r:id="rId16"/>
    <p:sldId id="264" r:id="rId1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1BD62-0980-4D4F-AC13-8F0E9786E88F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42A3E-77AE-4673-B1B6-4DD1940344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3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42A3E-77AE-4673-B1B6-4DD19403447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0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42A3E-77AE-4673-B1B6-4DD19403447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53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6DE0ACA-03BC-46D6-9D4D-3FE672280FD2}" type="slidenum">
              <a:rPr/>
              <a:p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2D5E523-FFA3-4105-8C15-30B5DC71F893}" type="slidenum">
              <a:rPr/>
              <a:p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DD45FD-2B75-46F3-8500-1CA3B0C5D658}" type="slidenum">
              <a:rPr/>
              <a:p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2FD64C0-15F1-471C-9E50-9DE70748CF53}" type="slidenum">
              <a:rPr/>
              <a:p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B932CF5-990D-4109-834E-B5F479C67FEC}" type="slidenum">
              <a:rPr/>
              <a:pPr/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0111CD9-D0AF-457D-9A4F-98FC04BC9A31}" type="slidenum">
              <a:rPr/>
              <a:p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F803718-B8BF-497F-A984-712BA1ED5D22}" type="slidenum">
              <a:rPr/>
              <a:p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C4CC7DF-1A0F-4CAC-8445-C88DCF9CF90E}" type="slidenum">
              <a:rPr/>
              <a:p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FF3E4A3-4C94-4785-A0E6-29AA5BBC5DE4}" type="slidenum">
              <a:rPr/>
              <a:p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1731DF4-7314-4F43-ADF2-78EF8CAAEF2D}" type="slidenum">
              <a:rPr/>
              <a:p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1AC3676-484E-4704-B7A7-7DB709AE2100}" type="slidenum">
              <a:rPr/>
              <a:p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ECAE218-CAC7-47E3-A7FE-2C38C494088F}" type="slidenum">
              <a:rPr/>
              <a:p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6"/>
          <p:cNvSpPr/>
          <p:nvPr/>
        </p:nvSpPr>
        <p:spPr>
          <a:xfrm>
            <a:off x="9867960" y="365040"/>
            <a:ext cx="2323440" cy="729360"/>
          </a:xfrm>
          <a:prstGeom prst="roundRect">
            <a:avLst>
              <a:gd name="adj" fmla="val 16667"/>
            </a:avLst>
          </a:prstGeom>
          <a:blipFill rotWithShape="0">
            <a:blip r:embed="rId14"/>
            <a:srcRect/>
            <a:stretch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IN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6E93278-1DF5-4FAB-BCA3-32B4116A7B24}" type="slidenum">
              <a:rPr lang="en-IN" sz="1200" b="0" strike="noStrike" spc="-1">
                <a:solidFill>
                  <a:srgbClr val="8B8B8B"/>
                </a:solidFill>
                <a:latin typeface="Calibri"/>
              </a:rPr>
              <a:pPr indent="0" algn="r">
                <a:lnSpc>
                  <a:spcPct val="100000"/>
                </a:lnSpc>
                <a:buNone/>
                <a:tabLst>
                  <a:tab pos="0" algn="l"/>
                </a:tabLst>
              </a:p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070610052712id_/http:/www.informedia.cs.cmu.edu/documents/interactivemaps_IEEE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ccess.city.ac.uk/id/eprint/176/2/Interactive%20visual%20exploration%20of%20a%20large%20spatio-temporal%20dataset.pdf" TargetMode="External"/><Relationship Id="rId4" Type="http://schemas.openxmlformats.org/officeDocument/2006/relationships/hyperlink" Target="https://www.researchgate.net/profile/Gerhard-Reitmayr/publication/4195912_Localisation_and_interaction_for_augmented_maps/links/0912f50bda5358c975000000/Localisation-and-interaction-for-augmented-maps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/>
          </p:nvPr>
        </p:nvSpPr>
        <p:spPr>
          <a:xfrm>
            <a:off x="0" y="1784808"/>
            <a:ext cx="12191400" cy="531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180000" indent="0" algn="ctr">
              <a:lnSpc>
                <a:spcPct val="120000"/>
              </a:lnSpc>
              <a:spcBef>
                <a:spcPts val="600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NAGA SREEJA KODALI – 2410030076</a:t>
            </a:r>
          </a:p>
          <a:p>
            <a:pPr marL="180000" indent="0" algn="ctr">
              <a:lnSpc>
                <a:spcPct val="120000"/>
              </a:lnSpc>
              <a:spcBef>
                <a:spcPts val="600"/>
              </a:spcBef>
              <a:buNone/>
              <a:tabLst>
                <a:tab pos="0" algn="l"/>
              </a:tabLst>
            </a:pPr>
            <a:r>
              <a:rPr lang="en-US" sz="1400" spc="-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BIJJU ADITHI YADAV – 2410030228</a:t>
            </a:r>
          </a:p>
          <a:p>
            <a:pPr marL="180000" indent="0" algn="ctr">
              <a:lnSpc>
                <a:spcPct val="120000"/>
              </a:lnSpc>
              <a:spcBef>
                <a:spcPts val="600"/>
              </a:spcBef>
              <a:buNone/>
              <a:tabLst>
                <a:tab pos="0" algn="l"/>
              </a:tabLst>
            </a:pPr>
            <a:r>
              <a:rPr lang="en-IN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LIKITHA THUMMA</a:t>
            </a:r>
            <a:r>
              <a:rPr lang="en-IN" sz="1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2410030229</a:t>
            </a:r>
          </a:p>
          <a:p>
            <a:pPr marL="180000" indent="0" algn="ctr">
              <a:lnSpc>
                <a:spcPct val="120000"/>
              </a:lnSpc>
              <a:spcBef>
                <a:spcPts val="600"/>
              </a:spcBef>
              <a:buNone/>
              <a:tabLst>
                <a:tab pos="0" algn="l"/>
              </a:tabLst>
            </a:pPr>
            <a:r>
              <a:rPr lang="en-IN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ESHA MANOGNA</a:t>
            </a:r>
            <a:r>
              <a:rPr lang="en-IN" sz="1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 – 2410030232</a:t>
            </a:r>
          </a:p>
          <a:p>
            <a:pPr marL="180000" indent="0" algn="ctr">
              <a:lnSpc>
                <a:spcPct val="120000"/>
              </a:lnSpc>
              <a:spcBef>
                <a:spcPts val="600"/>
              </a:spcBef>
              <a:buNone/>
              <a:tabLst>
                <a:tab pos="0" algn="l"/>
              </a:tabLst>
            </a:pPr>
            <a:r>
              <a:rPr lang="en-IN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MALREDDY MANOGNA</a:t>
            </a:r>
            <a:r>
              <a:rPr lang="en-IN" sz="1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2410030430</a:t>
            </a:r>
          </a:p>
          <a:p>
            <a:pPr marL="180000" indent="0" algn="ctr">
              <a:lnSpc>
                <a:spcPct val="12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696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333333"/>
                </a:solidFill>
                <a:latin typeface="Times New Roman"/>
              </a:rPr>
              <a:t>Under the Guidance of</a:t>
            </a:r>
          </a:p>
          <a:p>
            <a:pPr marL="24696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A.Siva Krishna Reddy</a:t>
            </a:r>
          </a:p>
          <a:p>
            <a:pPr marL="24696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Associate Professor</a:t>
            </a:r>
            <a:endParaRPr lang="en-IN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4696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46960"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Department </a:t>
            </a:r>
            <a:endParaRPr lang="en-IN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6960"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 Hyderabad Off Campus, Aziz Nagar ,Hyderabad</a:t>
            </a:r>
            <a:endParaRPr lang="en-IN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696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168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200" dirty="0"/>
              <a:t>REVIEW-3 on</a:t>
            </a:r>
            <a:br>
              <a:rPr sz="3200" dirty="0"/>
            </a:br>
            <a:r>
              <a:rPr lang="en-US" sz="3200" dirty="0"/>
              <a:t>INTERACTIVE MAPS FOR LOCAL SERVICES</a:t>
            </a:r>
            <a:endParaRPr lang="en-IN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-146304" y="0"/>
            <a:ext cx="3784818" cy="97840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b="1" spc="-1" dirty="0">
                <a:solidFill>
                  <a:srgbClr val="000000"/>
                </a:solidFill>
                <a:latin typeface="Times New Roman"/>
              </a:rPr>
              <a:t>Designs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88D622-0539-7BF2-B771-912B9913E5AB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0" r="21648"/>
          <a:stretch>
            <a:fillRect/>
          </a:stretch>
        </p:blipFill>
        <p:spPr>
          <a:xfrm>
            <a:off x="747251" y="894735"/>
            <a:ext cx="9596284" cy="5772252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37472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307F1-E910-8DB7-886D-39432E85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1" y="1002890"/>
            <a:ext cx="11238272" cy="5402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F53EC-86ED-B41F-8AEA-2DAE6EBE9BDA}"/>
              </a:ext>
            </a:extLst>
          </p:cNvPr>
          <p:cNvSpPr txBox="1"/>
          <p:nvPr/>
        </p:nvSpPr>
        <p:spPr>
          <a:xfrm>
            <a:off x="717754" y="344129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04820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CCEEA-E69F-11BC-E005-4C6B7A69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1042219"/>
            <a:ext cx="11130116" cy="5406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E58EB1-8C44-CD67-1576-58F9BA5AA688}"/>
              </a:ext>
            </a:extLst>
          </p:cNvPr>
          <p:cNvSpPr txBox="1"/>
          <p:nvPr/>
        </p:nvSpPr>
        <p:spPr>
          <a:xfrm>
            <a:off x="511278" y="334296"/>
            <a:ext cx="5987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</a:p>
        </p:txBody>
      </p:sp>
    </p:spTree>
    <p:extLst>
      <p:ext uri="{BB962C8B-B14F-4D97-AF65-F5344CB8AC3E}">
        <p14:creationId xmlns:p14="http://schemas.microsoft.com/office/powerpoint/2010/main" val="3667129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2C035-DFB5-3E6F-2955-F3058C8D2C77}"/>
              </a:ext>
            </a:extLst>
          </p:cNvPr>
          <p:cNvSpPr txBox="1"/>
          <p:nvPr/>
        </p:nvSpPr>
        <p:spPr>
          <a:xfrm>
            <a:off x="599768" y="486697"/>
            <a:ext cx="4729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4ACC4-7122-102F-9044-6AB793D89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5" y="1140541"/>
            <a:ext cx="11405419" cy="52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8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32B1A-E697-1BA1-FB5D-535E49D1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953924"/>
            <a:ext cx="5899355" cy="5540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F96D19-2322-D351-1248-BCDC0CC3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52" y="953924"/>
            <a:ext cx="5270090" cy="550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A430-1994-1F88-C64B-A41FA76B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EEEE5-FB55-689B-A860-D09D566E937B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384F6-B35A-3BC1-CD08-FC188334DBBD}"/>
              </a:ext>
            </a:extLst>
          </p:cNvPr>
          <p:cNvSpPr txBox="1"/>
          <p:nvPr/>
        </p:nvSpPr>
        <p:spPr>
          <a:xfrm>
            <a:off x="609480" y="2249424"/>
            <a:ext cx="10591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https://leafletjs.com/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https://web.archive.org/web/20070610052712id_/http://www.informedia.cs.cmu.edu/documents/interactivemaps_IEEE.pdf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u="sng" kern="2400" dirty="0">
                <a:solidFill>
                  <a:srgbClr val="0563C1"/>
                </a:solidFill>
                <a:latin typeface="Times New Roman" panose="02020603050405020304" pitchFamily="18" charset="0"/>
                <a:ea typeface="SimSun" panose="02010600030101010101" pitchFamily="2" charset="-122"/>
                <a:hlinkClick r:id="rId4"/>
              </a:rPr>
              <a:t>https://www.researchgate.net/profile/Gerhard-Reitmayr/publication/4195912_Localisation_and_interaction_for_augmented_maps/links/0912f50bda5358c975000000/Localisation-and-interaction-for-augmented-maps.pdf</a:t>
            </a:r>
            <a:endParaRPr lang="en-IN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SimSun" panose="02010600030101010101" pitchFamily="2" charset="-122"/>
                <a:hlinkClick r:id="rId5"/>
              </a:rPr>
              <a:t>https://openaccess.city.ac.uk/id/eprint/176/2/Interactive%20visual%20exploration%20of%20a%20large%20spatio-temporal%20dataset.pdf</a:t>
            </a:r>
            <a:endParaRPr lang="en-IN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57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838080" y="817560"/>
            <a:ext cx="10514880" cy="5358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60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60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0" strike="noStrike" spc="-1">
                <a:solidFill>
                  <a:srgbClr val="000000"/>
                </a:solidFill>
                <a:latin typeface="Times New Roman"/>
              </a:rPr>
              <a:t>Thank you</a:t>
            </a:r>
            <a:endParaRPr lang="en-IN" sz="6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17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Overview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Introduction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Objectives of the Project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Literature Review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Proposed Methodology/Architecture/Algorithm/Technique/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etc</a:t>
            </a:r>
            <a:endParaRPr lang="en-US" sz="24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Design (diagrams)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References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00000"/>
                </a:solidFill>
                <a:latin typeface="Times New Roman"/>
              </a:rPr>
              <a:t>Introduction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3916F8-44C5-732B-C8BC-43B5A6BAE39B}"/>
              </a:ext>
            </a:extLst>
          </p:cNvPr>
          <p:cNvSpPr>
            <a:spLocks noGrp="1" noChangeArrowheads="1"/>
          </p:cNvSpPr>
          <p:nvPr>
            <p:ph/>
          </p:nvPr>
        </p:nvSpPr>
        <p:spPr bwMode="auto">
          <a:xfrm>
            <a:off x="865378" y="1281081"/>
            <a:ext cx="1076579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our daily life, we often need quick access to services like hospitals, ATMs, grocery stores, bus stops, and restaurants.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times, people struggle to locate these services, especially in new or unfamiliar areas.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maps provide an easy way to explore and find nearby services on a single platform.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allow users to see real-time locations, directions, and details of the services.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focuses on creating a map that makes it simple to search, filter, and identify local services.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Such a system is useful for citizens, tourists, emergency needs, and even government planning.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aim is to improve convenience, save time, and enhance access to essential services.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000000"/>
                </a:solidFill>
                <a:latin typeface="Times New Roman"/>
              </a:rPr>
              <a:t>Objectives of the Project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EA09A2-31B1-6100-F56F-8C9825FA4BE7}"/>
              </a:ext>
            </a:extLst>
          </p:cNvPr>
          <p:cNvSpPr>
            <a:spLocks noGrp="1" noChangeArrowheads="1"/>
          </p:cNvSpPr>
          <p:nvPr>
            <p:ph/>
          </p:nvPr>
        </p:nvSpPr>
        <p:spPr bwMode="auto">
          <a:xfrm>
            <a:off x="911099" y="1727532"/>
            <a:ext cx="10765789" cy="290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interactive map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local/community services (schools, hospitals, shops, transport, institutions).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real-time, localized information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(opening hours, availability, routes).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different institutions and service domains.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community engagement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integrating feedback/reviews.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use across various communities and organizations.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26117-1AA6-8588-9F2A-0C63A830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309963"/>
            <a:ext cx="11219688" cy="52208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A0C1C6-06FE-A480-3B26-138B5A790E18}"/>
              </a:ext>
            </a:extLst>
          </p:cNvPr>
          <p:cNvSpPr txBox="1"/>
          <p:nvPr/>
        </p:nvSpPr>
        <p:spPr>
          <a:xfrm>
            <a:off x="411480" y="475488"/>
            <a:ext cx="6793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328117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BE0E6-8BC0-C3F9-86F8-0A30441371F3}"/>
              </a:ext>
            </a:extLst>
          </p:cNvPr>
          <p:cNvSpPr txBox="1"/>
          <p:nvPr/>
        </p:nvSpPr>
        <p:spPr>
          <a:xfrm>
            <a:off x="1268361" y="2396979"/>
            <a:ext cx="71972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select profile and service 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Services are hardcoded on the map as markers.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search and filter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Distance to services is calculated using a random number concept within a 2 km radius.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 highlights the nearest service(s).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BF672-1B13-6D57-1231-82A5ECAC0581}"/>
              </a:ext>
            </a:extLst>
          </p:cNvPr>
          <p:cNvSpPr txBox="1"/>
          <p:nvPr/>
        </p:nvSpPr>
        <p:spPr>
          <a:xfrm>
            <a:off x="1268361" y="1044367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</p:spTree>
    <p:extLst>
      <p:ext uri="{BB962C8B-B14F-4D97-AF65-F5344CB8AC3E}">
        <p14:creationId xmlns:p14="http://schemas.microsoft.com/office/powerpoint/2010/main" val="383618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4C2242-EF3C-F870-DC89-63DEE27D06A5}"/>
              </a:ext>
            </a:extLst>
          </p:cNvPr>
          <p:cNvSpPr txBox="1"/>
          <p:nvPr/>
        </p:nvSpPr>
        <p:spPr>
          <a:xfrm>
            <a:off x="855407" y="483927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4DD83-7C16-93D5-B6A3-11A59421F515}"/>
              </a:ext>
            </a:extLst>
          </p:cNvPr>
          <p:cNvSpPr txBox="1"/>
          <p:nvPr/>
        </p:nvSpPr>
        <p:spPr>
          <a:xfrm>
            <a:off x="1425677" y="244614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HTML, CSS, JavaScript.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 Library: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Leaflet.js.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Data: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Hardcoded service locations with coordinates.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Distance Calculation: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Random numbers simulate distance for nearby services.</a:t>
            </a:r>
          </a:p>
        </p:txBody>
      </p:sp>
    </p:spTree>
    <p:extLst>
      <p:ext uri="{BB962C8B-B14F-4D97-AF65-F5344CB8AC3E}">
        <p14:creationId xmlns:p14="http://schemas.microsoft.com/office/powerpoint/2010/main" val="188863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FA6ACD-EB99-6F12-618F-9CDCA4C58FBB}"/>
              </a:ext>
            </a:extLst>
          </p:cNvPr>
          <p:cNvSpPr txBox="1"/>
          <p:nvPr/>
        </p:nvSpPr>
        <p:spPr>
          <a:xfrm>
            <a:off x="757083" y="64124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285EE-024C-B82F-B8A6-B4058563BEEC}"/>
              </a:ext>
            </a:extLst>
          </p:cNvPr>
          <p:cNvSpPr txBox="1"/>
          <p:nvPr/>
        </p:nvSpPr>
        <p:spPr>
          <a:xfrm>
            <a:off x="953729" y="2378162"/>
            <a:ext cx="75315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selects profile and service 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 checks hardcoded service locations.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Distance is generated randomly within 2 km radius.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Nearest services are highlighted on the map.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 shows markers with optional directions.</a:t>
            </a:r>
          </a:p>
        </p:txBody>
      </p:sp>
    </p:spTree>
    <p:extLst>
      <p:ext uri="{BB962C8B-B14F-4D97-AF65-F5344CB8AC3E}">
        <p14:creationId xmlns:p14="http://schemas.microsoft.com/office/powerpoint/2010/main" val="242049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2958CE-3EB0-5713-1B53-E16EF6874B93}"/>
              </a:ext>
            </a:extLst>
          </p:cNvPr>
          <p:cNvSpPr txBox="1"/>
          <p:nvPr/>
        </p:nvSpPr>
        <p:spPr>
          <a:xfrm>
            <a:off x="550607" y="49376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A729B-7A43-6DC7-410E-E1543DA27F30}"/>
              </a:ext>
            </a:extLst>
          </p:cNvPr>
          <p:cNvSpPr txBox="1"/>
          <p:nvPr/>
        </p:nvSpPr>
        <p:spPr>
          <a:xfrm>
            <a:off x="816077" y="2459504"/>
            <a:ext cx="70005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only: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HTML, CSS, JavaScript.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 Rendering: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Leaflet.js.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Distance Simulation: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Random numbers concept (approx. 0.39 factor).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Based on user profile and service type.</a:t>
            </a:r>
          </a:p>
        </p:txBody>
      </p:sp>
    </p:spTree>
    <p:extLst>
      <p:ext uri="{BB962C8B-B14F-4D97-AF65-F5344CB8AC3E}">
        <p14:creationId xmlns:p14="http://schemas.microsoft.com/office/powerpoint/2010/main" val="286336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565</Words>
  <Application>Microsoft Office PowerPoint</Application>
  <PresentationFormat>Widescreen</PresentationFormat>
  <Paragraphs>73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REVIEW-3 on INTERACTIVE MAPS FOR LOCAL SERVICES</vt:lpstr>
      <vt:lpstr>Overview</vt:lpstr>
      <vt:lpstr>Introduction</vt:lpstr>
      <vt:lpstr>Objectives of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Designs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 Management in JDBC</dc:title>
  <dc:creator>Chiranjeevi Lect</dc:creator>
  <cp:lastModifiedBy>H ESHA</cp:lastModifiedBy>
  <cp:revision>17</cp:revision>
  <dcterms:created xsi:type="dcterms:W3CDTF">2023-08-05T05:18:30Z</dcterms:created>
  <dcterms:modified xsi:type="dcterms:W3CDTF">2025-09-22T15:18:00Z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9</vt:i4>
  </property>
</Properties>
</file>